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Nunito SemiBold"/>
      <p:regular r:id="rId13"/>
      <p:bold r:id="rId14"/>
      <p:italic r:id="rId15"/>
      <p:boldItalic r:id="rId16"/>
    </p:embeddedFont>
    <p:embeddedFont>
      <p:font typeface="Roboto"/>
      <p:regular r:id="rId17"/>
      <p:bold r:id="rId18"/>
      <p:italic r:id="rId19"/>
      <p:boldItalic r:id="rId20"/>
    </p:embeddedFont>
    <p:embeddedFont>
      <p:font typeface="Nunito"/>
      <p:regular r:id="rId21"/>
      <p:bold r:id="rId22"/>
      <p:italic r:id="rId23"/>
      <p:boldItalic r:id="rId24"/>
    </p:embeddedFont>
    <p:embeddedFont>
      <p:font typeface="Montserrat"/>
      <p:regular r:id="rId25"/>
      <p:bold r:id="rId26"/>
      <p:italic r:id="rId27"/>
      <p:boldItalic r:id="rId28"/>
    </p:embeddedFont>
    <p:embeddedFont>
      <p:font typeface="Nunito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Nunito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SemiBold-regular.fntdata"/><Relationship Id="rId12" Type="http://schemas.openxmlformats.org/officeDocument/2006/relationships/slide" Target="slides/slide7.xml"/><Relationship Id="rId15" Type="http://schemas.openxmlformats.org/officeDocument/2006/relationships/font" Target="fonts/NunitoSemiBold-italic.fntdata"/><Relationship Id="rId14" Type="http://schemas.openxmlformats.org/officeDocument/2006/relationships/font" Target="fonts/NunitoSemiBold-bold.fntdata"/><Relationship Id="rId17" Type="http://schemas.openxmlformats.org/officeDocument/2006/relationships/font" Target="fonts/Roboto-regular.fntdata"/><Relationship Id="rId16" Type="http://schemas.openxmlformats.org/officeDocument/2006/relationships/font" Target="fonts/NunitoSemiBold-boldItalic.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5402cb8d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5402cb8d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1f9e1ad4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1f9e1ad4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1f9e1ad4e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1f9e1ad4e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1f9e1ad4e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1f9e1ad4e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1f9e1ad4e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1f9e1ad4e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1f9e1ad4e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1f9e1ad4e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1f9e1ad4e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1f9e1ad4e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33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info@penchantimmigratinvisa.ca" TargetMode="External"/><Relationship Id="rId4" Type="http://schemas.openxmlformats.org/officeDocument/2006/relationships/hyperlink" Target="http://www.penchantimmigrationvisa.ca" TargetMode="External"/><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377250" y="949900"/>
            <a:ext cx="7749000" cy="2143800"/>
          </a:xfrm>
          <a:prstGeom prst="rect">
            <a:avLst/>
          </a:prstGeom>
          <a:solidFill>
            <a:srgbClr val="FFFFFF"/>
          </a:solidFill>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2600">
                <a:solidFill>
                  <a:srgbClr val="000000"/>
                </a:solidFill>
                <a:latin typeface="Nunito Black"/>
                <a:ea typeface="Nunito Black"/>
                <a:cs typeface="Nunito Black"/>
                <a:sym typeface="Nunito Black"/>
              </a:rPr>
              <a:t>Express Entry </a:t>
            </a:r>
            <a:endParaRPr sz="2600">
              <a:solidFill>
                <a:srgbClr val="000000"/>
              </a:solidFill>
              <a:latin typeface="Nunito Black"/>
              <a:ea typeface="Nunito Black"/>
              <a:cs typeface="Nunito Black"/>
              <a:sym typeface="Nunito Black"/>
            </a:endParaRPr>
          </a:p>
          <a:p>
            <a:pPr indent="0" lvl="0" marL="0" rtl="0" algn="ctr">
              <a:lnSpc>
                <a:spcPct val="115000"/>
              </a:lnSpc>
              <a:spcBef>
                <a:spcPts val="0"/>
              </a:spcBef>
              <a:spcAft>
                <a:spcPts val="0"/>
              </a:spcAft>
              <a:buNone/>
            </a:pPr>
            <a:r>
              <a:rPr lang="en" sz="2600">
                <a:solidFill>
                  <a:srgbClr val="000000"/>
                </a:solidFill>
                <a:latin typeface="Nunito Black"/>
                <a:ea typeface="Nunito Black"/>
                <a:cs typeface="Nunito Black"/>
                <a:sym typeface="Nunito Black"/>
              </a:rPr>
              <a:t>Human Capital Streams</a:t>
            </a:r>
            <a:endParaRPr sz="2600">
              <a:solidFill>
                <a:srgbClr val="000000"/>
              </a:solidFill>
              <a:latin typeface="Nunito Black"/>
              <a:ea typeface="Nunito Black"/>
              <a:cs typeface="Nunito Black"/>
              <a:sym typeface="Nunito Black"/>
            </a:endParaRPr>
          </a:p>
          <a:p>
            <a:pPr indent="0" lvl="0" marL="0" rtl="0" algn="l">
              <a:spcBef>
                <a:spcPts val="0"/>
              </a:spcBef>
              <a:spcAft>
                <a:spcPts val="0"/>
              </a:spcAft>
              <a:buNone/>
            </a:pPr>
            <a:r>
              <a:t/>
            </a:r>
            <a:endParaRPr b="1"/>
          </a:p>
        </p:txBody>
      </p:sp>
      <p:pic>
        <p:nvPicPr>
          <p:cNvPr id="86" name="Google Shape;86;p13"/>
          <p:cNvPicPr preferRelativeResize="0"/>
          <p:nvPr/>
        </p:nvPicPr>
        <p:blipFill>
          <a:blip r:embed="rId3">
            <a:alphaModFix/>
          </a:blip>
          <a:stretch>
            <a:fillRect/>
          </a:stretch>
        </p:blipFill>
        <p:spPr>
          <a:xfrm>
            <a:off x="155000" y="93225"/>
            <a:ext cx="2509949" cy="679775"/>
          </a:xfrm>
          <a:prstGeom prst="rect">
            <a:avLst/>
          </a:prstGeom>
          <a:noFill/>
          <a:ln>
            <a:noFill/>
          </a:ln>
        </p:spPr>
      </p:pic>
      <p:sp>
        <p:nvSpPr>
          <p:cNvPr id="87" name="Google Shape;87;p13"/>
          <p:cNvSpPr txBox="1"/>
          <p:nvPr>
            <p:ph idx="4294967295" type="ctrTitle"/>
          </p:nvPr>
        </p:nvSpPr>
        <p:spPr>
          <a:xfrm>
            <a:off x="494100" y="3270600"/>
            <a:ext cx="7515300" cy="2143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None/>
            </a:pPr>
            <a:r>
              <a:rPr lang="en" sz="1900">
                <a:solidFill>
                  <a:srgbClr val="000000"/>
                </a:solidFill>
                <a:latin typeface="Montserrat"/>
                <a:ea typeface="Montserrat"/>
                <a:cs typeface="Montserrat"/>
                <a:sym typeface="Montserrat"/>
              </a:rPr>
              <a:t>Canadian government focuses on federal skilled workers as the demand is more there is an increase in accepting applications in Canada from different countries.</a:t>
            </a:r>
            <a:endParaRPr sz="19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1" name="Shape 91"/>
        <p:cNvGrpSpPr/>
        <p:nvPr/>
      </p:nvGrpSpPr>
      <p:grpSpPr>
        <a:xfrm>
          <a:off x="0" y="0"/>
          <a:ext cx="0" cy="0"/>
          <a:chOff x="0" y="0"/>
          <a:chExt cx="0" cy="0"/>
        </a:xfrm>
      </p:grpSpPr>
      <p:sp>
        <p:nvSpPr>
          <p:cNvPr id="92" name="Google Shape;92;p14"/>
          <p:cNvSpPr txBox="1"/>
          <p:nvPr>
            <p:ph type="title"/>
          </p:nvPr>
        </p:nvSpPr>
        <p:spPr>
          <a:xfrm>
            <a:off x="1179275" y="605300"/>
            <a:ext cx="6326400" cy="1590000"/>
          </a:xfrm>
          <a:prstGeom prst="rect">
            <a:avLst/>
          </a:prstGeom>
        </p:spPr>
        <p:txBody>
          <a:bodyPr anchorCtr="0" anchor="b" bIns="91425" lIns="91425" spcFirstLastPara="1" rIns="91425" wrap="square" tIns="91425">
            <a:normAutofit/>
          </a:bodyPr>
          <a:lstStyle/>
          <a:p>
            <a:pPr indent="0" lvl="0" marL="0" rtl="0" algn="just">
              <a:lnSpc>
                <a:spcPct val="115000"/>
              </a:lnSpc>
              <a:spcBef>
                <a:spcPts val="0"/>
              </a:spcBef>
              <a:spcAft>
                <a:spcPts val="0"/>
              </a:spcAft>
              <a:buNone/>
            </a:pPr>
            <a:r>
              <a:rPr b="0" lang="en" sz="1700">
                <a:solidFill>
                  <a:srgbClr val="000000"/>
                </a:solidFill>
                <a:latin typeface="Nunito SemiBold"/>
                <a:ea typeface="Nunito SemiBold"/>
                <a:cs typeface="Nunito SemiBold"/>
                <a:sym typeface="Nunito SemiBold"/>
              </a:rPr>
              <a:t>Also in 2018, Canada admitted more than 92,000 new permanent residents through the Express Entry system, an increase of 41% over 2017.</a:t>
            </a:r>
            <a:endParaRPr b="0" sz="1700">
              <a:solidFill>
                <a:srgbClr val="000000"/>
              </a:solidFill>
              <a:latin typeface="Nunito SemiBold"/>
              <a:ea typeface="Nunito SemiBold"/>
              <a:cs typeface="Nunito SemiBold"/>
              <a:sym typeface="Nunito SemiBold"/>
            </a:endParaRPr>
          </a:p>
        </p:txBody>
      </p:sp>
      <p:sp>
        <p:nvSpPr>
          <p:cNvPr id="93" name="Google Shape;93;p14"/>
          <p:cNvSpPr txBox="1"/>
          <p:nvPr>
            <p:ph idx="1" type="body"/>
          </p:nvPr>
        </p:nvSpPr>
        <p:spPr>
          <a:xfrm>
            <a:off x="909725" y="2195308"/>
            <a:ext cx="6865500" cy="21471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700">
                <a:solidFill>
                  <a:srgbClr val="000000"/>
                </a:solidFill>
                <a:latin typeface="Nunito SemiBold"/>
                <a:ea typeface="Nunito SemiBold"/>
                <a:cs typeface="Nunito SemiBold"/>
                <a:sym typeface="Nunito SemiBold"/>
              </a:rPr>
              <a:t>In 2018, the top 5 invited occupations were: </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Software engineers,</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Designers, </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Information systems analysts, </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Consultants, </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Computer programmers,</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Interactive media developers,</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Financial auditors,</a:t>
            </a:r>
            <a:endParaRPr sz="1700">
              <a:solidFill>
                <a:srgbClr val="000000"/>
              </a:solidFill>
              <a:latin typeface="Nunito SemiBold"/>
              <a:ea typeface="Nunito SemiBold"/>
              <a:cs typeface="Nunito SemiBold"/>
              <a:sym typeface="Nunito SemiBold"/>
            </a:endParaRPr>
          </a:p>
          <a:p>
            <a:pPr indent="-336550" lvl="0" marL="457200" rtl="0" algn="just">
              <a:lnSpc>
                <a:spcPct val="115000"/>
              </a:lnSpc>
              <a:spcBef>
                <a:spcPts val="0"/>
              </a:spcBef>
              <a:spcAft>
                <a:spcPts val="0"/>
              </a:spcAft>
              <a:buClr>
                <a:srgbClr val="000000"/>
              </a:buClr>
              <a:buSzPts val="1700"/>
              <a:buFont typeface="Nunito SemiBold"/>
              <a:buChar char="★"/>
            </a:pPr>
            <a:r>
              <a:rPr lang="en" sz="1700">
                <a:solidFill>
                  <a:srgbClr val="000000"/>
                </a:solidFill>
                <a:latin typeface="Nunito SemiBold"/>
                <a:ea typeface="Nunito SemiBold"/>
                <a:cs typeface="Nunito SemiBold"/>
                <a:sym typeface="Nunito SemiBold"/>
              </a:rPr>
              <a:t>Accountants, and Administrative assistants.</a:t>
            </a:r>
            <a:endParaRPr sz="1700">
              <a:solidFill>
                <a:srgbClr val="000000"/>
              </a:solidFill>
              <a:latin typeface="Nunito SemiBold"/>
              <a:ea typeface="Nunito SemiBold"/>
              <a:cs typeface="Nunito SemiBold"/>
              <a:sym typeface="Nunito SemiBold"/>
            </a:endParaRPr>
          </a:p>
        </p:txBody>
      </p:sp>
      <p:pic>
        <p:nvPicPr>
          <p:cNvPr id="94" name="Google Shape;94;p14"/>
          <p:cNvPicPr preferRelativeResize="0"/>
          <p:nvPr/>
        </p:nvPicPr>
        <p:blipFill>
          <a:blip r:embed="rId3">
            <a:alphaModFix/>
          </a:blip>
          <a:stretch>
            <a:fillRect/>
          </a:stretch>
        </p:blipFill>
        <p:spPr>
          <a:xfrm>
            <a:off x="157575" y="205125"/>
            <a:ext cx="910325" cy="91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pic>
        <p:nvPicPr>
          <p:cNvPr id="99" name="Google Shape;99;p15"/>
          <p:cNvPicPr preferRelativeResize="0"/>
          <p:nvPr/>
        </p:nvPicPr>
        <p:blipFill>
          <a:blip r:embed="rId3">
            <a:alphaModFix/>
          </a:blip>
          <a:stretch>
            <a:fillRect/>
          </a:stretch>
        </p:blipFill>
        <p:spPr>
          <a:xfrm>
            <a:off x="107600" y="218475"/>
            <a:ext cx="763000" cy="763000"/>
          </a:xfrm>
          <a:prstGeom prst="rect">
            <a:avLst/>
          </a:prstGeom>
          <a:noFill/>
          <a:ln>
            <a:noFill/>
          </a:ln>
        </p:spPr>
      </p:pic>
      <p:sp>
        <p:nvSpPr>
          <p:cNvPr id="100" name="Google Shape;100;p15"/>
          <p:cNvSpPr txBox="1"/>
          <p:nvPr/>
        </p:nvSpPr>
        <p:spPr>
          <a:xfrm>
            <a:off x="1174775" y="1071750"/>
            <a:ext cx="6784500" cy="4071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rgbClr val="FFFFFF"/>
                </a:solidFill>
                <a:latin typeface="Montserrat"/>
                <a:ea typeface="Montserrat"/>
                <a:cs typeface="Montserrat"/>
                <a:sym typeface="Montserrat"/>
              </a:rPr>
              <a:t>Candidates from the following countries </a:t>
            </a:r>
            <a:endParaRPr sz="1600">
              <a:solidFill>
                <a:srgbClr val="FFFFFF"/>
              </a:solidFill>
              <a:latin typeface="Montserrat"/>
              <a:ea typeface="Montserrat"/>
              <a:cs typeface="Montserrat"/>
              <a:sym typeface="Montserrat"/>
            </a:endParaRPr>
          </a:p>
          <a:p>
            <a:pPr indent="-330200" lvl="0" marL="457200" rtl="0" algn="just">
              <a:lnSpc>
                <a:spcPct val="115000"/>
              </a:lnSpc>
              <a:spcBef>
                <a:spcPts val="230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 India, </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China, </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The Philippines,</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Nigeria,</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 Pakistan,</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Syria, and </a:t>
            </a:r>
            <a:endParaRPr sz="1600">
              <a:solidFill>
                <a:srgbClr val="FFFFFF"/>
              </a:solidFill>
              <a:latin typeface="Montserrat"/>
              <a:ea typeface="Montserrat"/>
              <a:cs typeface="Montserrat"/>
              <a:sym typeface="Montserrat"/>
            </a:endParaRPr>
          </a:p>
          <a:p>
            <a:pPr indent="-330200" lvl="0" marL="457200" rtl="0" algn="just">
              <a:lnSpc>
                <a:spcPct val="115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The USA </a:t>
            </a:r>
            <a:endParaRPr sz="1600">
              <a:solidFill>
                <a:srgbClr val="FFFFFF"/>
              </a:solidFill>
              <a:latin typeface="Montserrat"/>
              <a:ea typeface="Montserrat"/>
              <a:cs typeface="Montserrat"/>
              <a:sym typeface="Montserrat"/>
            </a:endParaRPr>
          </a:p>
          <a:p>
            <a:pPr indent="0" lvl="0" marL="0" rtl="0" algn="just">
              <a:lnSpc>
                <a:spcPct val="115000"/>
              </a:lnSpc>
              <a:spcBef>
                <a:spcPts val="2300"/>
              </a:spcBef>
              <a:spcAft>
                <a:spcPts val="2300"/>
              </a:spcAft>
              <a:buNone/>
            </a:pPr>
            <a:r>
              <a:rPr lang="en" sz="1600">
                <a:solidFill>
                  <a:srgbClr val="FFFFFF"/>
                </a:solidFill>
                <a:latin typeface="Montserrat"/>
                <a:ea typeface="Montserrat"/>
                <a:cs typeface="Montserrat"/>
                <a:sym typeface="Montserrat"/>
              </a:rPr>
              <a:t>Were ranked at the top of the list of immigrants that got admitted into Canada as PR. </a:t>
            </a:r>
            <a:endParaRPr sz="16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1235750" y="829900"/>
            <a:ext cx="5792700" cy="1590000"/>
          </a:xfrm>
          <a:prstGeom prst="rect">
            <a:avLst/>
          </a:prstGeom>
        </p:spPr>
        <p:txBody>
          <a:bodyPr anchorCtr="0" anchor="b" bIns="91425" lIns="91425" spcFirstLastPara="1" rIns="91425" wrap="square" tIns="91425">
            <a:noAutofit/>
          </a:bodyPr>
          <a:lstStyle/>
          <a:p>
            <a:pPr indent="0" lvl="0" marL="0" rtl="0" algn="just">
              <a:lnSpc>
                <a:spcPct val="115000"/>
              </a:lnSpc>
              <a:spcBef>
                <a:spcPts val="0"/>
              </a:spcBef>
              <a:spcAft>
                <a:spcPts val="0"/>
              </a:spcAft>
              <a:buNone/>
            </a:pPr>
            <a:r>
              <a:rPr lang="en" sz="1600">
                <a:solidFill>
                  <a:srgbClr val="CCCCCC"/>
                </a:solidFill>
                <a:latin typeface="Nunito Black"/>
                <a:ea typeface="Nunito Black"/>
                <a:cs typeface="Nunito Black"/>
                <a:sym typeface="Nunito Black"/>
              </a:rPr>
              <a:t>If your Job Title and skillsets fall in any of the below-mentioned categories, you will have a good chance of getting accepted as Canadian PR, provided you meet other requirements as per IRPA regulations. </a:t>
            </a:r>
            <a:endParaRPr sz="1600">
              <a:solidFill>
                <a:srgbClr val="CCCCCC"/>
              </a:solidFill>
              <a:latin typeface="Nunito Black"/>
              <a:ea typeface="Nunito Black"/>
              <a:cs typeface="Nunito Black"/>
              <a:sym typeface="Nunito Black"/>
            </a:endParaRPr>
          </a:p>
          <a:p>
            <a:pPr indent="0" lvl="0" marL="0" rtl="0" algn="l">
              <a:spcBef>
                <a:spcPts val="2300"/>
              </a:spcBef>
              <a:spcAft>
                <a:spcPts val="0"/>
              </a:spcAft>
              <a:buNone/>
            </a:pPr>
            <a:r>
              <a:t/>
            </a:r>
            <a:endParaRPr sz="1600">
              <a:solidFill>
                <a:srgbClr val="CCCCCC"/>
              </a:solidFill>
              <a:latin typeface="Nunito Black"/>
              <a:ea typeface="Nunito Black"/>
              <a:cs typeface="Nunito Black"/>
              <a:sym typeface="Nunito Black"/>
            </a:endParaRPr>
          </a:p>
        </p:txBody>
      </p:sp>
      <p:sp>
        <p:nvSpPr>
          <p:cNvPr id="106" name="Google Shape;106;p16"/>
          <p:cNvSpPr txBox="1"/>
          <p:nvPr>
            <p:ph idx="1" type="body"/>
          </p:nvPr>
        </p:nvSpPr>
        <p:spPr>
          <a:xfrm>
            <a:off x="1360650" y="2138200"/>
            <a:ext cx="5425800" cy="2787300"/>
          </a:xfrm>
          <a:prstGeom prst="rect">
            <a:avLst/>
          </a:prstGeom>
        </p:spPr>
        <p:txBody>
          <a:bodyPr anchorCtr="0" anchor="t" bIns="91425" lIns="91425" spcFirstLastPara="1" rIns="91425" wrap="square" tIns="91425">
            <a:noAutofit/>
          </a:bodyPr>
          <a:lstStyle/>
          <a:p>
            <a:pPr indent="-101600" lvl="0" marL="0" rtl="0" algn="just">
              <a:lnSpc>
                <a:spcPct val="115000"/>
              </a:lnSpc>
              <a:spcBef>
                <a:spcPts val="0"/>
              </a:spcBef>
              <a:spcAft>
                <a:spcPts val="0"/>
              </a:spcAft>
              <a:buClr>
                <a:srgbClr val="D9D9D9"/>
              </a:buClr>
              <a:buSzPts val="1600"/>
              <a:buFont typeface="Nunito SemiBold"/>
              <a:buChar char="❖"/>
            </a:pPr>
            <a:r>
              <a:rPr lang="en" sz="1600">
                <a:solidFill>
                  <a:srgbClr val="D9D9D9"/>
                </a:solidFill>
                <a:latin typeface="Nunito SemiBold"/>
                <a:ea typeface="Nunito SemiBold"/>
                <a:cs typeface="Nunito SemiBold"/>
                <a:sym typeface="Nunito SemiBold"/>
              </a:rPr>
              <a:t>Computer and information systems managers</a:t>
            </a:r>
            <a:endParaRPr sz="1600">
              <a:solidFill>
                <a:srgbClr val="D9D9D9"/>
              </a:solidFill>
              <a:latin typeface="Nunito SemiBold"/>
              <a:ea typeface="Nunito SemiBold"/>
              <a:cs typeface="Nunito SemiBold"/>
              <a:sym typeface="Nunito SemiBold"/>
            </a:endParaRPr>
          </a:p>
          <a:p>
            <a:pPr indent="-101600" lvl="0" marL="0" rtl="0" algn="just">
              <a:lnSpc>
                <a:spcPct val="115000"/>
              </a:lnSpc>
              <a:spcBef>
                <a:spcPts val="0"/>
              </a:spcBef>
              <a:spcAft>
                <a:spcPts val="0"/>
              </a:spcAft>
              <a:buClr>
                <a:srgbClr val="D9D9D9"/>
              </a:buClr>
              <a:buSzPts val="1600"/>
              <a:buFont typeface="Nunito SemiBold"/>
              <a:buChar char="❖"/>
            </a:pPr>
            <a:r>
              <a:rPr lang="en" sz="1600">
                <a:solidFill>
                  <a:srgbClr val="D9D9D9"/>
                </a:solidFill>
                <a:latin typeface="Nunito SemiBold"/>
                <a:ea typeface="Nunito SemiBold"/>
                <a:cs typeface="Nunito SemiBold"/>
                <a:sym typeface="Nunito SemiBold"/>
              </a:rPr>
              <a:t>Computer engineers (except software engineers and designers)</a:t>
            </a:r>
            <a:endParaRPr sz="1600">
              <a:solidFill>
                <a:srgbClr val="D9D9D9"/>
              </a:solidFill>
              <a:latin typeface="Nunito SemiBold"/>
              <a:ea typeface="Nunito SemiBold"/>
              <a:cs typeface="Nunito SemiBold"/>
              <a:sym typeface="Nunito SemiBold"/>
            </a:endParaRPr>
          </a:p>
          <a:p>
            <a:pPr indent="-101600" lvl="0" marL="0" rtl="0" algn="just">
              <a:lnSpc>
                <a:spcPct val="115000"/>
              </a:lnSpc>
              <a:spcBef>
                <a:spcPts val="0"/>
              </a:spcBef>
              <a:spcAft>
                <a:spcPts val="0"/>
              </a:spcAft>
              <a:buClr>
                <a:srgbClr val="D9D9D9"/>
              </a:buClr>
              <a:buSzPts val="1600"/>
              <a:buFont typeface="Nunito SemiBold"/>
              <a:buChar char="❖"/>
            </a:pPr>
            <a:r>
              <a:rPr lang="en" sz="1600">
                <a:solidFill>
                  <a:srgbClr val="D9D9D9"/>
                </a:solidFill>
                <a:latin typeface="Nunito SemiBold"/>
                <a:ea typeface="Nunito SemiBold"/>
                <a:cs typeface="Nunito SemiBold"/>
                <a:sym typeface="Nunito SemiBold"/>
              </a:rPr>
              <a:t>Database analysts and data administrators</a:t>
            </a:r>
            <a:endParaRPr sz="1600">
              <a:solidFill>
                <a:srgbClr val="D9D9D9"/>
              </a:solidFill>
              <a:latin typeface="Nunito SemiBold"/>
              <a:ea typeface="Nunito SemiBold"/>
              <a:cs typeface="Nunito SemiBold"/>
              <a:sym typeface="Nunito SemiBold"/>
            </a:endParaRPr>
          </a:p>
          <a:p>
            <a:pPr indent="-101600" lvl="0" marL="0" rtl="0" algn="just">
              <a:lnSpc>
                <a:spcPct val="115000"/>
              </a:lnSpc>
              <a:spcBef>
                <a:spcPts val="0"/>
              </a:spcBef>
              <a:spcAft>
                <a:spcPts val="0"/>
              </a:spcAft>
              <a:buClr>
                <a:srgbClr val="D9D9D9"/>
              </a:buClr>
              <a:buSzPts val="1600"/>
              <a:buFont typeface="Nunito SemiBold"/>
              <a:buChar char="❖"/>
            </a:pPr>
            <a:r>
              <a:rPr lang="en" sz="1600">
                <a:solidFill>
                  <a:srgbClr val="D9D9D9"/>
                </a:solidFill>
                <a:latin typeface="Nunito SemiBold"/>
                <a:ea typeface="Nunito SemiBold"/>
                <a:cs typeface="Nunito SemiBold"/>
                <a:sym typeface="Nunito SemiBold"/>
              </a:rPr>
              <a:t>Software engineers and designers</a:t>
            </a:r>
            <a:endParaRPr sz="1600">
              <a:solidFill>
                <a:srgbClr val="D9D9D9"/>
              </a:solidFill>
              <a:latin typeface="Nunito SemiBold"/>
              <a:ea typeface="Nunito SemiBold"/>
              <a:cs typeface="Nunito SemiBold"/>
              <a:sym typeface="Nunito SemiBold"/>
            </a:endParaRPr>
          </a:p>
          <a:p>
            <a:pPr indent="-101600" lvl="0" marL="0" rtl="0" algn="just">
              <a:lnSpc>
                <a:spcPct val="115000"/>
              </a:lnSpc>
              <a:spcBef>
                <a:spcPts val="0"/>
              </a:spcBef>
              <a:spcAft>
                <a:spcPts val="0"/>
              </a:spcAft>
              <a:buClr>
                <a:srgbClr val="D9D9D9"/>
              </a:buClr>
              <a:buSzPts val="1600"/>
              <a:buFont typeface="Nunito SemiBold"/>
              <a:buChar char="❖"/>
            </a:pPr>
            <a:r>
              <a:rPr lang="en" sz="1600">
                <a:solidFill>
                  <a:srgbClr val="D9D9D9"/>
                </a:solidFill>
                <a:latin typeface="Nunito SemiBold"/>
                <a:ea typeface="Nunito SemiBold"/>
                <a:cs typeface="Nunito SemiBold"/>
                <a:sym typeface="Nunito SemiBold"/>
              </a:rPr>
              <a:t>Computer programmers and interactive media developers</a:t>
            </a:r>
            <a:endParaRPr sz="1600">
              <a:solidFill>
                <a:srgbClr val="D9D9D9"/>
              </a:solidFill>
              <a:latin typeface="Nunito SemiBold"/>
              <a:ea typeface="Nunito SemiBold"/>
              <a:cs typeface="Nunito SemiBold"/>
              <a:sym typeface="Nunito SemiBold"/>
            </a:endParaRPr>
          </a:p>
          <a:p>
            <a:pPr indent="-101600" lvl="0" marL="0" rtl="0" algn="just">
              <a:lnSpc>
                <a:spcPct val="115000"/>
              </a:lnSpc>
              <a:spcBef>
                <a:spcPts val="0"/>
              </a:spcBef>
              <a:spcAft>
                <a:spcPts val="0"/>
              </a:spcAft>
              <a:buClr>
                <a:srgbClr val="EFEFEF"/>
              </a:buClr>
              <a:buSzPts val="1600"/>
              <a:buFont typeface="Nunito SemiBold"/>
              <a:buChar char="❖"/>
            </a:pPr>
            <a:r>
              <a:rPr lang="en" sz="1600">
                <a:solidFill>
                  <a:srgbClr val="EFEFEF"/>
                </a:solidFill>
                <a:latin typeface="Nunito SemiBold"/>
                <a:ea typeface="Nunito SemiBold"/>
                <a:cs typeface="Nunito SemiBold"/>
                <a:sym typeface="Nunito SemiBold"/>
              </a:rPr>
              <a:t>Web designers and developers.</a:t>
            </a:r>
            <a:endParaRPr sz="1600">
              <a:solidFill>
                <a:srgbClr val="EFEFEF"/>
              </a:solidFill>
              <a:latin typeface="Nunito SemiBold"/>
              <a:ea typeface="Nunito SemiBold"/>
              <a:cs typeface="Nunito SemiBold"/>
              <a:sym typeface="Nunito SemiBold"/>
            </a:endParaRPr>
          </a:p>
          <a:p>
            <a:pPr indent="0" lvl="0" marL="0" rtl="0" algn="just">
              <a:spcBef>
                <a:spcPts val="2300"/>
              </a:spcBef>
              <a:spcAft>
                <a:spcPts val="1200"/>
              </a:spcAft>
              <a:buNone/>
            </a:pPr>
            <a:r>
              <a:t/>
            </a:r>
            <a:endParaRPr sz="1600"/>
          </a:p>
        </p:txBody>
      </p:sp>
      <p:pic>
        <p:nvPicPr>
          <p:cNvPr id="107" name="Google Shape;107;p16"/>
          <p:cNvPicPr preferRelativeResize="0"/>
          <p:nvPr/>
        </p:nvPicPr>
        <p:blipFill>
          <a:blip r:embed="rId3">
            <a:alphaModFix/>
          </a:blip>
          <a:stretch>
            <a:fillRect/>
          </a:stretch>
        </p:blipFill>
        <p:spPr>
          <a:xfrm>
            <a:off x="107600" y="218475"/>
            <a:ext cx="763000" cy="76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11" name="Shape 111"/>
        <p:cNvGrpSpPr/>
        <p:nvPr/>
      </p:nvGrpSpPr>
      <p:grpSpPr>
        <a:xfrm>
          <a:off x="0" y="0"/>
          <a:ext cx="0" cy="0"/>
          <a:chOff x="0" y="0"/>
          <a:chExt cx="0" cy="0"/>
        </a:xfrm>
      </p:grpSpPr>
      <p:sp>
        <p:nvSpPr>
          <p:cNvPr id="112" name="Google Shape;112;p17"/>
          <p:cNvSpPr txBox="1"/>
          <p:nvPr>
            <p:ph type="title"/>
          </p:nvPr>
        </p:nvSpPr>
        <p:spPr>
          <a:xfrm>
            <a:off x="1019752" y="-1088980"/>
            <a:ext cx="6306000" cy="3242100"/>
          </a:xfrm>
          <a:prstGeom prst="rect">
            <a:avLst/>
          </a:prstGeom>
        </p:spPr>
        <p:txBody>
          <a:bodyPr anchorCtr="0" anchor="b" bIns="91425" lIns="91425" spcFirstLastPara="1" rIns="91425" wrap="square" tIns="91425">
            <a:normAutofit/>
          </a:bodyPr>
          <a:lstStyle/>
          <a:p>
            <a:pPr indent="0" lvl="0" marL="0" rtl="0" algn="just">
              <a:lnSpc>
                <a:spcPct val="115000"/>
              </a:lnSpc>
              <a:spcBef>
                <a:spcPts val="0"/>
              </a:spcBef>
              <a:spcAft>
                <a:spcPts val="0"/>
              </a:spcAft>
              <a:buNone/>
            </a:pPr>
            <a:r>
              <a:rPr b="0" lang="en" sz="1600">
                <a:solidFill>
                  <a:srgbClr val="000000"/>
                </a:solidFill>
                <a:latin typeface="Nunito SemiBold"/>
                <a:ea typeface="Nunito SemiBold"/>
                <a:cs typeface="Nunito SemiBold"/>
                <a:sym typeface="Nunito SemiBold"/>
              </a:rPr>
              <a:t>Canadian Govt focuses on bagging 233,368.00 admissions by the year 2023 which has seen a steep hike in no of PR admissions. </a:t>
            </a:r>
            <a:endParaRPr b="0" sz="1600">
              <a:solidFill>
                <a:srgbClr val="000000"/>
              </a:solidFill>
              <a:latin typeface="Nunito SemiBold"/>
              <a:ea typeface="Nunito SemiBold"/>
              <a:cs typeface="Nunito SemiBold"/>
              <a:sym typeface="Nunito SemiBold"/>
            </a:endParaRPr>
          </a:p>
          <a:p>
            <a:pPr indent="0" lvl="0" marL="0" rtl="0" algn="ctr">
              <a:spcBef>
                <a:spcPts val="0"/>
              </a:spcBef>
              <a:spcAft>
                <a:spcPts val="0"/>
              </a:spcAft>
              <a:buNone/>
            </a:pPr>
            <a:r>
              <a:t/>
            </a:r>
            <a:endParaRPr sz="1600"/>
          </a:p>
        </p:txBody>
      </p:sp>
      <p:pic>
        <p:nvPicPr>
          <p:cNvPr id="113" name="Google Shape;113;p17" title="Chart"/>
          <p:cNvPicPr preferRelativeResize="0"/>
          <p:nvPr/>
        </p:nvPicPr>
        <p:blipFill>
          <a:blip r:embed="rId3">
            <a:alphaModFix/>
          </a:blip>
          <a:stretch>
            <a:fillRect/>
          </a:stretch>
        </p:blipFill>
        <p:spPr>
          <a:xfrm>
            <a:off x="3657875" y="2571750"/>
            <a:ext cx="4034249" cy="2468725"/>
          </a:xfrm>
          <a:prstGeom prst="rect">
            <a:avLst/>
          </a:prstGeom>
          <a:noFill/>
          <a:ln>
            <a:noFill/>
          </a:ln>
        </p:spPr>
      </p:pic>
      <p:pic>
        <p:nvPicPr>
          <p:cNvPr id="114" name="Google Shape;114;p17"/>
          <p:cNvPicPr preferRelativeResize="0"/>
          <p:nvPr/>
        </p:nvPicPr>
        <p:blipFill>
          <a:blip r:embed="rId4">
            <a:alphaModFix/>
          </a:blip>
          <a:stretch>
            <a:fillRect/>
          </a:stretch>
        </p:blipFill>
        <p:spPr>
          <a:xfrm>
            <a:off x="260417" y="152400"/>
            <a:ext cx="759325" cy="75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idx="2" type="body"/>
          </p:nvPr>
        </p:nvSpPr>
        <p:spPr>
          <a:xfrm>
            <a:off x="193200" y="1860747"/>
            <a:ext cx="3676800" cy="23475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00">
                <a:solidFill>
                  <a:srgbClr val="000000"/>
                </a:solidFill>
                <a:latin typeface="Nunito"/>
                <a:ea typeface="Nunito"/>
                <a:cs typeface="Nunito"/>
                <a:sym typeface="Nunito"/>
              </a:rPr>
              <a:t>Ontario </a:t>
            </a:r>
            <a:r>
              <a:rPr b="1" lang="en" sz="1500">
                <a:solidFill>
                  <a:srgbClr val="000000"/>
                </a:solidFill>
                <a:latin typeface="Nunito"/>
                <a:ea typeface="Nunito"/>
                <a:cs typeface="Nunito"/>
                <a:sym typeface="Nunito"/>
              </a:rPr>
              <a:t>province has seen 64229 72.3% PR candidates in Federal Skilled Workers and PNP 12341 for the year 2019 whereas in the year 2018 it has seen  52864 Pr admission in FSW  and 1369 in Provincial Nomination Program. </a:t>
            </a:r>
            <a:endParaRPr b="1" sz="1500">
              <a:solidFill>
                <a:srgbClr val="000000"/>
              </a:solidFill>
              <a:latin typeface="Nunito"/>
              <a:ea typeface="Nunito"/>
              <a:cs typeface="Nunito"/>
              <a:sym typeface="Nunito"/>
            </a:endParaRPr>
          </a:p>
          <a:p>
            <a:pPr indent="0" lvl="0" marL="0" rtl="0" algn="just">
              <a:lnSpc>
                <a:spcPct val="115000"/>
              </a:lnSpc>
              <a:spcBef>
                <a:spcPts val="0"/>
              </a:spcBef>
              <a:spcAft>
                <a:spcPts val="0"/>
              </a:spcAft>
              <a:buNone/>
            </a:pPr>
            <a:r>
              <a:t/>
            </a:r>
            <a:endParaRPr sz="1500">
              <a:solidFill>
                <a:srgbClr val="FFFFFF"/>
              </a:solidFill>
              <a:latin typeface="Nunito SemiBold"/>
              <a:ea typeface="Nunito SemiBold"/>
              <a:cs typeface="Nunito SemiBold"/>
              <a:sym typeface="Nunito SemiBold"/>
            </a:endParaRPr>
          </a:p>
          <a:p>
            <a:pPr indent="0" lvl="0" marL="0" rtl="0" algn="just">
              <a:lnSpc>
                <a:spcPct val="115000"/>
              </a:lnSpc>
              <a:spcBef>
                <a:spcPts val="0"/>
              </a:spcBef>
              <a:spcAft>
                <a:spcPts val="0"/>
              </a:spcAft>
              <a:buNone/>
            </a:pPr>
            <a:r>
              <a:rPr b="1" lang="en" sz="1500">
                <a:solidFill>
                  <a:srgbClr val="000000"/>
                </a:solidFill>
                <a:latin typeface="Nunito"/>
                <a:ea typeface="Nunito"/>
                <a:cs typeface="Nunito"/>
                <a:sym typeface="Nunito"/>
              </a:rPr>
              <a:t>The other provinces that recorded the highest no of PR in the Federal Skilled worker Category are BC with  14928 16.8%  and Alberta stands with 8.5% 7540.</a:t>
            </a:r>
            <a:endParaRPr b="1" sz="1500">
              <a:solidFill>
                <a:srgbClr val="000000"/>
              </a:solidFill>
              <a:latin typeface="Nunito"/>
              <a:ea typeface="Nunito"/>
              <a:cs typeface="Nunito"/>
              <a:sym typeface="Nunito"/>
            </a:endParaRPr>
          </a:p>
          <a:p>
            <a:pPr indent="0" lvl="0" marL="0" rtl="0" algn="just">
              <a:lnSpc>
                <a:spcPct val="115000"/>
              </a:lnSpc>
              <a:spcBef>
                <a:spcPts val="0"/>
              </a:spcBef>
              <a:spcAft>
                <a:spcPts val="0"/>
              </a:spcAft>
              <a:buNone/>
            </a:pPr>
            <a:r>
              <a:t/>
            </a:r>
            <a:endParaRPr sz="1500">
              <a:solidFill>
                <a:srgbClr val="4A86E8"/>
              </a:solidFill>
              <a:latin typeface="Nunito SemiBold"/>
              <a:ea typeface="Nunito SemiBold"/>
              <a:cs typeface="Nunito SemiBold"/>
              <a:sym typeface="Nunito SemiBold"/>
            </a:endParaRPr>
          </a:p>
          <a:p>
            <a:pPr indent="0" lvl="0" marL="0" rtl="0" algn="just">
              <a:lnSpc>
                <a:spcPct val="115000"/>
              </a:lnSpc>
              <a:spcBef>
                <a:spcPts val="0"/>
              </a:spcBef>
              <a:spcAft>
                <a:spcPts val="0"/>
              </a:spcAft>
              <a:buNone/>
            </a:pPr>
            <a:r>
              <a:t/>
            </a:r>
            <a:endParaRPr sz="1500">
              <a:solidFill>
                <a:srgbClr val="4A86E8"/>
              </a:solidFill>
              <a:latin typeface="Nunito SemiBold"/>
              <a:ea typeface="Nunito SemiBold"/>
              <a:cs typeface="Nunito SemiBold"/>
              <a:sym typeface="Nunito SemiBold"/>
            </a:endParaRPr>
          </a:p>
        </p:txBody>
      </p:sp>
      <p:pic>
        <p:nvPicPr>
          <p:cNvPr id="120" name="Google Shape;120;p18" title="Chart"/>
          <p:cNvPicPr preferRelativeResize="0"/>
          <p:nvPr/>
        </p:nvPicPr>
        <p:blipFill>
          <a:blip r:embed="rId3">
            <a:alphaModFix/>
          </a:blip>
          <a:stretch>
            <a:fillRect/>
          </a:stretch>
        </p:blipFill>
        <p:spPr>
          <a:xfrm>
            <a:off x="4429925" y="2438475"/>
            <a:ext cx="4073025" cy="2508375"/>
          </a:xfrm>
          <a:prstGeom prst="rect">
            <a:avLst/>
          </a:prstGeom>
          <a:noFill/>
          <a:ln>
            <a:noFill/>
          </a:ln>
        </p:spPr>
      </p:pic>
      <p:pic>
        <p:nvPicPr>
          <p:cNvPr id="121" name="Google Shape;121;p18"/>
          <p:cNvPicPr preferRelativeResize="0"/>
          <p:nvPr/>
        </p:nvPicPr>
        <p:blipFill>
          <a:blip r:embed="rId4">
            <a:alphaModFix/>
          </a:blip>
          <a:stretch>
            <a:fillRect/>
          </a:stretch>
        </p:blipFill>
        <p:spPr>
          <a:xfrm>
            <a:off x="193200" y="138775"/>
            <a:ext cx="895425" cy="895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p:nvPr/>
        </p:nvSpPr>
        <p:spPr>
          <a:xfrm>
            <a:off x="234850" y="2717025"/>
            <a:ext cx="2201700" cy="932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txBox="1"/>
          <p:nvPr/>
        </p:nvSpPr>
        <p:spPr>
          <a:xfrm>
            <a:off x="2436550" y="2795900"/>
            <a:ext cx="5041500" cy="164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u="sng">
                <a:solidFill>
                  <a:schemeClr val="hlink"/>
                </a:solidFill>
                <a:latin typeface="Nunito"/>
                <a:ea typeface="Nunito"/>
                <a:cs typeface="Nunito"/>
                <a:sym typeface="Nunito"/>
                <a:hlinkClick r:id="rId3"/>
              </a:rPr>
              <a:t>info@penchantimmigratinvisa.ca</a:t>
            </a:r>
            <a:endParaRPr b="1" sz="1600">
              <a:solidFill>
                <a:srgbClr val="5CE1E6"/>
              </a:solidFill>
              <a:latin typeface="Nunito"/>
              <a:ea typeface="Nunito"/>
              <a:cs typeface="Nunito"/>
              <a:sym typeface="Nunito"/>
            </a:endParaRPr>
          </a:p>
          <a:p>
            <a:pPr indent="0" lvl="0" marL="0" rtl="0" algn="l">
              <a:lnSpc>
                <a:spcPct val="100000"/>
              </a:lnSpc>
              <a:spcBef>
                <a:spcPts val="0"/>
              </a:spcBef>
              <a:spcAft>
                <a:spcPts val="0"/>
              </a:spcAft>
              <a:buNone/>
            </a:pPr>
            <a:r>
              <a:t/>
            </a:r>
            <a:endParaRPr b="1" sz="1600">
              <a:solidFill>
                <a:srgbClr val="5CE1E6"/>
              </a:solidFill>
              <a:latin typeface="Nunito"/>
              <a:ea typeface="Nunito"/>
              <a:cs typeface="Nunito"/>
              <a:sym typeface="Nunito"/>
            </a:endParaRPr>
          </a:p>
          <a:p>
            <a:pPr indent="0" lvl="0" marL="0" rtl="0" algn="l">
              <a:lnSpc>
                <a:spcPct val="100000"/>
              </a:lnSpc>
              <a:spcBef>
                <a:spcPts val="0"/>
              </a:spcBef>
              <a:spcAft>
                <a:spcPts val="0"/>
              </a:spcAft>
              <a:buNone/>
            </a:pPr>
            <a:r>
              <a:t/>
            </a:r>
            <a:endParaRPr b="1" sz="1600">
              <a:solidFill>
                <a:srgbClr val="5CE1E6"/>
              </a:solidFill>
              <a:latin typeface="Nunito"/>
              <a:ea typeface="Nunito"/>
              <a:cs typeface="Nunito"/>
              <a:sym typeface="Nunito"/>
            </a:endParaRPr>
          </a:p>
          <a:p>
            <a:pPr indent="0" lvl="0" marL="0" rtl="0" algn="l">
              <a:lnSpc>
                <a:spcPct val="100000"/>
              </a:lnSpc>
              <a:spcBef>
                <a:spcPts val="0"/>
              </a:spcBef>
              <a:spcAft>
                <a:spcPts val="0"/>
              </a:spcAft>
              <a:buNone/>
            </a:pPr>
            <a:r>
              <a:t/>
            </a:r>
            <a:endParaRPr b="1" sz="1600">
              <a:solidFill>
                <a:srgbClr val="5CE1E6"/>
              </a:solidFill>
              <a:latin typeface="Nunito"/>
              <a:ea typeface="Nunito"/>
              <a:cs typeface="Nunito"/>
              <a:sym typeface="Nunito"/>
            </a:endParaRPr>
          </a:p>
          <a:p>
            <a:pPr indent="0" lvl="0" marL="0" rtl="0" algn="l">
              <a:lnSpc>
                <a:spcPct val="100000"/>
              </a:lnSpc>
              <a:spcBef>
                <a:spcPts val="0"/>
              </a:spcBef>
              <a:spcAft>
                <a:spcPts val="0"/>
              </a:spcAft>
              <a:buNone/>
            </a:pPr>
            <a:r>
              <a:rPr b="1" lang="en" sz="1600" u="sng">
                <a:solidFill>
                  <a:schemeClr val="hlink"/>
                </a:solidFill>
                <a:latin typeface="Nunito"/>
                <a:ea typeface="Nunito"/>
                <a:cs typeface="Nunito"/>
                <a:sym typeface="Nunito"/>
                <a:hlinkClick r:id="rId4"/>
              </a:rPr>
              <a:t>www.penchantimmigrationvisa.ca</a:t>
            </a:r>
            <a:endParaRPr b="1" sz="1600">
              <a:solidFill>
                <a:srgbClr val="FFDB15"/>
              </a:solidFill>
              <a:latin typeface="Nunito"/>
              <a:ea typeface="Nunito"/>
              <a:cs typeface="Nunito"/>
              <a:sym typeface="Nunito"/>
            </a:endParaRPr>
          </a:p>
          <a:p>
            <a:pPr indent="0" lvl="0" marL="0" rtl="0" algn="l">
              <a:lnSpc>
                <a:spcPct val="100000"/>
              </a:lnSpc>
              <a:spcBef>
                <a:spcPts val="0"/>
              </a:spcBef>
              <a:spcAft>
                <a:spcPts val="0"/>
              </a:spcAft>
              <a:buNone/>
            </a:pPr>
            <a:r>
              <a:t/>
            </a:r>
            <a:endParaRPr b="1" sz="1600">
              <a:solidFill>
                <a:srgbClr val="FFDB15"/>
              </a:solidFill>
              <a:latin typeface="Nunito"/>
              <a:ea typeface="Nunito"/>
              <a:cs typeface="Nunito"/>
              <a:sym typeface="Nunito"/>
            </a:endParaRPr>
          </a:p>
        </p:txBody>
      </p:sp>
      <p:sp>
        <p:nvSpPr>
          <p:cNvPr id="128" name="Google Shape;128;p19"/>
          <p:cNvSpPr txBox="1"/>
          <p:nvPr/>
        </p:nvSpPr>
        <p:spPr>
          <a:xfrm>
            <a:off x="2436550" y="1146450"/>
            <a:ext cx="5041500" cy="1425300"/>
          </a:xfrm>
          <a:prstGeom prst="rect">
            <a:avLst/>
          </a:prstGeom>
          <a:noFill/>
          <a:ln>
            <a:noFill/>
          </a:ln>
        </p:spPr>
        <p:txBody>
          <a:bodyPr anchorCtr="0" anchor="b" bIns="91425" lIns="91425" spcFirstLastPara="1" rIns="91425" wrap="square" tIns="91425">
            <a:noAutofit/>
          </a:bodyPr>
          <a:lstStyle/>
          <a:p>
            <a:pPr indent="0" lvl="0" marL="0" rtl="0" algn="just">
              <a:lnSpc>
                <a:spcPct val="115000"/>
              </a:lnSpc>
              <a:spcBef>
                <a:spcPts val="0"/>
              </a:spcBef>
              <a:spcAft>
                <a:spcPts val="2300"/>
              </a:spcAft>
              <a:buNone/>
            </a:pPr>
            <a:r>
              <a:rPr b="1" lang="en" sz="1700">
                <a:solidFill>
                  <a:srgbClr val="FFFFFF"/>
                </a:solidFill>
                <a:latin typeface="Nunito"/>
                <a:ea typeface="Nunito"/>
                <a:cs typeface="Nunito"/>
                <a:sym typeface="Nunito"/>
              </a:rPr>
              <a:t>Contact us :</a:t>
            </a:r>
            <a:endParaRPr b="1" sz="1700">
              <a:solidFill>
                <a:srgbClr val="FFFFFF"/>
              </a:solidFill>
              <a:latin typeface="Nunito"/>
              <a:ea typeface="Nunito"/>
              <a:cs typeface="Nunito"/>
              <a:sym typeface="Nunito"/>
            </a:endParaRPr>
          </a:p>
        </p:txBody>
      </p:sp>
      <p:pic>
        <p:nvPicPr>
          <p:cNvPr id="129" name="Google Shape;129;p19"/>
          <p:cNvPicPr preferRelativeResize="0"/>
          <p:nvPr/>
        </p:nvPicPr>
        <p:blipFill>
          <a:blip r:embed="rId5">
            <a:alphaModFix/>
          </a:blip>
          <a:stretch>
            <a:fillRect/>
          </a:stretch>
        </p:blipFill>
        <p:spPr>
          <a:xfrm>
            <a:off x="152400" y="152400"/>
            <a:ext cx="3435175" cy="9324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